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63" autoAdjust="0"/>
    <p:restoredTop sz="91011" autoAdjust="0"/>
  </p:normalViewPr>
  <p:slideViewPr>
    <p:cSldViewPr>
      <p:cViewPr varScale="1">
        <p:scale>
          <a:sx n="112" d="100"/>
          <a:sy n="112" d="100"/>
        </p:scale>
        <p:origin x="11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12^27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a:t>
            </a:r>
            <a:r>
              <a:rPr lang="mr-IN" baseline="0" dirty="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z,y,z</a:t>
            </a:r>
            <a:r>
              <a:rPr lang="en-US" baseline="0" dirty="0"/>
              <a:t>) / P(</a:t>
            </a:r>
            <a:r>
              <a:rPr lang="en-US" baseline="0" dirty="0" err="1"/>
              <a:t>y,z</a:t>
            </a:r>
            <a:r>
              <a:rPr lang="en-US" baseline="0" dirty="0"/>
              <a:t>)</a:t>
            </a:r>
          </a:p>
          <a:p>
            <a:r>
              <a:rPr lang="en-US" baseline="0" dirty="0"/>
              <a:t>2) Now we want to incorporate our assumption, since that’s critical to what we want to prove.  So let’s re-write the numerator as P(z)* P(</a:t>
            </a:r>
            <a:r>
              <a:rPr lang="en-US" baseline="0" dirty="0" err="1"/>
              <a:t>z,y|z</a:t>
            </a:r>
            <a:r>
              <a:rPr lang="en-US" baseline="0" dirty="0"/>
              <a:t>) which is just the definition of the joint.  Keep the denominator for now.</a:t>
            </a:r>
          </a:p>
          <a:p>
            <a:r>
              <a:rPr lang="en-US" baseline="0" dirty="0"/>
              <a:t>3) Let’s use our assumption, to rewrite the numerator as P(z) * (</a:t>
            </a:r>
            <a:r>
              <a:rPr lang="en-US" baseline="0" dirty="0" err="1"/>
              <a:t>Px|z</a:t>
            </a:r>
            <a:r>
              <a:rPr lang="en-US" baseline="0" dirty="0"/>
              <a:t>) * P(</a:t>
            </a:r>
            <a:r>
              <a:rPr lang="en-US" baseline="0" dirty="0" err="1"/>
              <a:t>y|z</a:t>
            </a:r>
            <a:r>
              <a:rPr lang="en-US" baseline="0" dirty="0"/>
              <a:t>).  Then we can re-write the denominator as P(z)*P(</a:t>
            </a:r>
            <a:r>
              <a:rPr lang="en-US" baseline="0" dirty="0" err="1"/>
              <a:t>y|z</a:t>
            </a:r>
            <a:r>
              <a:rPr lang="en-US" baseline="0" dirty="0"/>
              <a:t>),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notesSlide" Target="../notesSlides/notesSlide10.xml"/><Relationship Id="rId12"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22.xml"/><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image" Target="../media/image4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0.xml"/><Relationship Id="rId7" Type="http://schemas.openxmlformats.org/officeDocument/2006/relationships/image" Target="../media/image4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31.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0.png"/><Relationship Id="rId3" Type="http://schemas.openxmlformats.org/officeDocument/2006/relationships/tags" Target="../tags/tag34.xml"/><Relationship Id="rId7" Type="http://schemas.openxmlformats.org/officeDocument/2006/relationships/slideLayout" Target="../slideLayouts/slideLayout2.xml"/><Relationship Id="rId12" Type="http://schemas.openxmlformats.org/officeDocument/2006/relationships/image" Target="../media/image3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9.png"/><Relationship Id="rId5" Type="http://schemas.openxmlformats.org/officeDocument/2006/relationships/tags" Target="../tags/tag36.xml"/><Relationship Id="rId10" Type="http://schemas.openxmlformats.org/officeDocument/2006/relationships/image" Target="../media/image48.png"/><Relationship Id="rId4" Type="http://schemas.openxmlformats.org/officeDocument/2006/relationships/tags" Target="../tags/tag35.xml"/><Relationship Id="rId9" Type="http://schemas.openxmlformats.org/officeDocument/2006/relationships/image" Target="../media/image47.png"/><Relationship Id="rId1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4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1.png"/><Relationship Id="rId5" Type="http://schemas.openxmlformats.org/officeDocument/2006/relationships/notesSlide" Target="../notesSlides/notesSlide24.xml"/><Relationship Id="rId10" Type="http://schemas.openxmlformats.org/officeDocument/2006/relationships/image" Target="../media/image54.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3.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1.png"/><Relationship Id="rId5" Type="http://schemas.openxmlformats.org/officeDocument/2006/relationships/notesSlide" Target="../notesSlides/notesSlide2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46.xml"/><Relationship Id="rId7" Type="http://schemas.openxmlformats.org/officeDocument/2006/relationships/image" Target="../media/image5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6.png"/><Relationship Id="rId5" Type="http://schemas.openxmlformats.org/officeDocument/2006/relationships/notesSlide" Target="../notesSlides/notesSlide27.xml"/><Relationship Id="rId4" Type="http://schemas.openxmlformats.org/officeDocument/2006/relationships/slideLayout" Target="../slideLayouts/slideLayout2.xml"/><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46.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51.xml"/><Relationship Id="rId7" Type="http://schemas.openxmlformats.org/officeDocument/2006/relationships/image" Target="../media/image24.png"/><Relationship Id="rId12" Type="http://schemas.openxmlformats.org/officeDocument/2006/relationships/image" Target="../media/image6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53.xml"/><Relationship Id="rId10" Type="http://schemas.openxmlformats.org/officeDocument/2006/relationships/image" Target="../media/image67.png"/><Relationship Id="rId4" Type="http://schemas.openxmlformats.org/officeDocument/2006/relationships/tags" Target="../tags/tag52.xm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7.xml"/><Relationship Id="rId7" Type="http://schemas.openxmlformats.org/officeDocument/2006/relationships/image" Target="../media/image73.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35.xml"/><Relationship Id="rId11" Type="http://schemas.openxmlformats.org/officeDocument/2006/relationships/image" Target="../media/image77.png"/><Relationship Id="rId5" Type="http://schemas.openxmlformats.org/officeDocument/2006/relationships/slideLayout" Target="../slideLayouts/slideLayout2.xml"/><Relationship Id="rId10" Type="http://schemas.openxmlformats.org/officeDocument/2006/relationships/image" Target="../media/image76.png"/><Relationship Id="rId4" Type="http://schemas.openxmlformats.org/officeDocument/2006/relationships/tags" Target="../tags/tag58.xml"/><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5.pn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63.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8.xml"/><Relationship Id="rId7" Type="http://schemas.openxmlformats.org/officeDocument/2006/relationships/image" Target="../media/image9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0.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71.xml"/><Relationship Id="rId7" Type="http://schemas.openxmlformats.org/officeDocument/2006/relationships/image" Target="../media/image9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73.xml"/><Relationship Id="rId10" Type="http://schemas.openxmlformats.org/officeDocument/2006/relationships/image" Target="../media/image96.png"/><Relationship Id="rId4" Type="http://schemas.openxmlformats.org/officeDocument/2006/relationships/tags" Target="../tags/tag72.xml"/><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14.png"/><Relationship Id="rId2" Type="http://schemas.openxmlformats.org/officeDocument/2006/relationships/tags" Target="../tags/tag10.xml"/><Relationship Id="rId16" Type="http://schemas.openxmlformats.org/officeDocument/2006/relationships/image" Target="../media/image18.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00.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7.xml"/><Relationship Id="rId7" Type="http://schemas.openxmlformats.org/officeDocument/2006/relationships/image" Target="../media/image21.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a:latin typeface="Calibri"/>
                <a:cs typeface="Calibri"/>
              </a:rPr>
              <a:t>What do we do with probabilistic models?</a:t>
            </a:r>
          </a:p>
          <a:p>
            <a:pPr lvl="1" eaLnBrk="1" hangingPunct="1">
              <a:lnSpc>
                <a:spcPct val="80000"/>
              </a:lnSpc>
            </a:pPr>
            <a:r>
              <a:rPr lang="en-US" sz="2000" dirty="0">
                <a:latin typeface="Calibri"/>
                <a:cs typeface="Calibri"/>
              </a:rPr>
              <a:t>We (or our agents) need to reason about unknown variables, given evidence</a:t>
            </a:r>
          </a:p>
          <a:p>
            <a:pPr lvl="1" eaLnBrk="1" hangingPunct="1">
              <a:lnSpc>
                <a:spcPct val="80000"/>
              </a:lnSpc>
            </a:pPr>
            <a:r>
              <a:rPr lang="en-US" sz="2000" dirty="0">
                <a:latin typeface="Calibri"/>
                <a:cs typeface="Calibri"/>
              </a:rPr>
              <a:t>Example: explanation (diagnostic reasoning)</a:t>
            </a:r>
          </a:p>
          <a:p>
            <a:pPr lvl="1" eaLnBrk="1" hangingPunct="1">
              <a:lnSpc>
                <a:spcPct val="80000"/>
              </a:lnSpc>
            </a:pPr>
            <a:r>
              <a:rPr lang="en-US" sz="2000" dirty="0">
                <a:latin typeface="Calibri"/>
                <a:cs typeface="Calibri"/>
              </a:rPr>
              <a:t>Example: prediction (causal reasoning)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Review: 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a:latin typeface="Calibri"/>
                <a:cs typeface="Calibri"/>
              </a:rPr>
              <a:t>Today: </a:t>
            </a:r>
          </a:p>
          <a:p>
            <a:pPr lvl="2">
              <a:lnSpc>
                <a:spcPct val="80000"/>
              </a:lnSpc>
            </a:pPr>
            <a:r>
              <a:rPr lang="en-US" sz="1600" dirty="0">
                <a:latin typeface="Calibri"/>
                <a:cs typeface="Calibri"/>
              </a:rPr>
              <a:t>First assembled BNs using an intuitive notion of conditional independence as causality</a:t>
            </a:r>
          </a:p>
          <a:p>
            <a:pPr lvl="2">
              <a:lnSpc>
                <a:spcPct val="80000"/>
              </a:lnSpc>
            </a:pPr>
            <a:r>
              <a:rPr lang="en-US" sz="1600" dirty="0">
                <a:latin typeface="Calibri"/>
                <a:cs typeface="Calibri"/>
              </a:rPr>
              <a:t>Then saw that key property is conditional independence</a:t>
            </a:r>
          </a:p>
          <a:p>
            <a:pPr lvl="1" eaLnBrk="1" hangingPunct="1">
              <a:lnSpc>
                <a:spcPct val="80000"/>
              </a:lnSpc>
            </a:pPr>
            <a:r>
              <a:rPr lang="en-US" sz="20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a:ea typeface="ＭＳ Ｐゴシック" pitchFamily="34" charset="-128"/>
                <a:cs typeface="Calibri"/>
              </a:rPr>
              <a:t>Conditional independence assumptions directly from simplifications in chain rule: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8249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55804</TotalTime>
  <Words>4863</Words>
  <Application>Microsoft Macintosh PowerPoint</Application>
  <PresentationFormat>Widescreen</PresentationFormat>
  <Paragraphs>984</Paragraphs>
  <Slides>54</Slides>
  <Notes>40</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Times</vt:lpstr>
      <vt:lpstr>Times New Roman</vt:lpstr>
      <vt:lpstr>Wingdings</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3372</cp:revision>
  <cp:lastPrinted>2019-10-24T13:18:23Z</cp:lastPrinted>
  <dcterms:created xsi:type="dcterms:W3CDTF">2004-08-27T04:16:05Z</dcterms:created>
  <dcterms:modified xsi:type="dcterms:W3CDTF">2020-11-05T13:32:09Z</dcterms:modified>
</cp:coreProperties>
</file>